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2" r:id="rId2"/>
    <p:sldId id="273" r:id="rId3"/>
    <p:sldId id="312" r:id="rId4"/>
    <p:sldId id="309" r:id="rId5"/>
    <p:sldId id="311" r:id="rId6"/>
    <p:sldId id="285" r:id="rId7"/>
    <p:sldId id="286" r:id="rId8"/>
    <p:sldId id="289" r:id="rId9"/>
    <p:sldId id="310" r:id="rId10"/>
    <p:sldId id="304" r:id="rId11"/>
    <p:sldId id="307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EFA6411-EA36-4118-88CA-FF005E7DE291}">
          <p14:sldIdLst>
            <p14:sldId id="272"/>
          </p14:sldIdLst>
        </p14:section>
        <p14:section name="Раздел без заголовка" id="{13E88A63-7281-4AC8-BC4B-E5B8A213C31B}">
          <p14:sldIdLst>
            <p14:sldId id="273"/>
            <p14:sldId id="312"/>
            <p14:sldId id="309"/>
            <p14:sldId id="311"/>
            <p14:sldId id="285"/>
            <p14:sldId id="286"/>
            <p14:sldId id="289"/>
            <p14:sldId id="310"/>
            <p14:sldId id="304"/>
            <p14:sldId id="307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ECA6"/>
    <a:srgbClr val="C4FF3F"/>
    <a:srgbClr val="FFE79B"/>
    <a:srgbClr val="C0E7F8"/>
    <a:srgbClr val="D99593"/>
    <a:srgbClr val="F763F7"/>
    <a:srgbClr val="F56587"/>
    <a:srgbClr val="565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9" autoAdjust="0"/>
    <p:restoredTop sz="94576" autoAdjust="0"/>
  </p:normalViewPr>
  <p:slideViewPr>
    <p:cSldViewPr>
      <p:cViewPr varScale="1">
        <p:scale>
          <a:sx n="89" d="100"/>
          <a:sy n="89" d="100"/>
        </p:scale>
        <p:origin x="11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370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48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64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02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49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99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4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15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7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624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924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297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5846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320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47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14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B3520-C73D-4297-9313-3A833871518B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E55BEE0-8C8A-4237-99EF-E668AC8C64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00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mailto:zelenyegorki@mail.ru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s://vk.com/away.php?to=http://%E7%E5%EB%E5%ED%FB%E5-%E3%EE%F0%EA%E824.%F0%F4&amp;cc_key=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s://vk.com/zelenyegorki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0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n>
                <a:solidFill>
                  <a:srgbClr val="00B050"/>
                </a:solidFill>
              </a:ln>
              <a:solidFill>
                <a:srgbClr val="00B050"/>
              </a:solidFill>
            </a:endParaRPr>
          </a:p>
          <a:p>
            <a:pPr algn="ctr"/>
            <a:r>
              <a:rPr lang="ru-RU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Краевое  государственное  автономное учреждение   дополнительного  образования  </a:t>
            </a:r>
            <a:r>
              <a:rPr lang="ru-RU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 </a:t>
            </a:r>
            <a:r>
              <a:rPr lang="ru-RU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«Краевая спортивная школа»</a:t>
            </a:r>
          </a:p>
          <a:p>
            <a:pPr algn="ctr"/>
            <a:r>
              <a:rPr lang="ru-RU" b="1" dirty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Спортивно-оздоровительный комплекс «Зеленые горки»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22313" y="5301208"/>
            <a:ext cx="7772400" cy="108011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400" dirty="0"/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Итоги летней оздоровительной кампании 2026 года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400" dirty="0"/>
              <a:t>		 	</a:t>
            </a:r>
            <a:endParaRPr lang="ru-RU" sz="1600" dirty="0">
              <a:latin typeface="+mn-lt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CCDAE8-ECD1-442D-AA07-F6956B4528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212976"/>
            <a:ext cx="2808312" cy="23762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B99384-0FA3-4056-B5A9-15B8E28E8E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00" y="2112091"/>
            <a:ext cx="2592288" cy="26338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8B50A4-2330-4320-82C1-D45F6B1E55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340768"/>
            <a:ext cx="2698777" cy="26338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297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latin typeface="+mn-lt"/>
              </a:rPr>
              <a:t>                Комплектование  СОК «Зеленые горки»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                             в летний период 2026 года</a:t>
            </a:r>
            <a:br>
              <a:rPr lang="ru-RU" sz="2400" dirty="0">
                <a:latin typeface="+mn-lt"/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5" name="Rectangle 46">
            <a:extLst>
              <a:ext uri="{FF2B5EF4-FFF2-40B4-BE49-F238E27FC236}">
                <a16:creationId xmlns:a16="http://schemas.microsoft.com/office/drawing/2014/main" id="{0EB3A970-82E5-4DCB-A7A4-1CAE478F7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9352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FAFE8C-C672-4560-8D03-78CA8B24C17B}"/>
              </a:ext>
            </a:extLst>
          </p:cNvPr>
          <p:cNvSpPr/>
          <p:nvPr/>
        </p:nvSpPr>
        <p:spPr>
          <a:xfrm>
            <a:off x="899592" y="2967335"/>
            <a:ext cx="7200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endParaRPr lang="ru-RU" u="sng" dirty="0"/>
          </a:p>
          <a:p>
            <a:r>
              <a:rPr lang="ru-RU" u="sng" dirty="0"/>
              <a:t>Инклюзивная смена в период  28.08.2026 - 06.09.2026:</a:t>
            </a:r>
            <a:endParaRPr lang="ru-RU" dirty="0"/>
          </a:p>
          <a:p>
            <a:r>
              <a:rPr lang="ru-RU" dirty="0"/>
              <a:t>125 человек (дети  с ограниченными возможностями здоровья, дети-инвалиды, волонтеры)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68BCA41-DCFD-4760-8C2F-6CF463EA0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352115"/>
              </p:ext>
            </p:extLst>
          </p:nvPr>
        </p:nvGraphicFramePr>
        <p:xfrm>
          <a:off x="827584" y="1268760"/>
          <a:ext cx="7584104" cy="3623844"/>
        </p:xfrm>
        <a:graphic>
          <a:graphicData uri="http://schemas.openxmlformats.org/drawingml/2006/table">
            <a:tbl>
              <a:tblPr firstRow="1" firstCol="1" bandRow="1"/>
              <a:tblGrid>
                <a:gridCol w="1224136">
                  <a:extLst>
                    <a:ext uri="{9D8B030D-6E8A-4147-A177-3AD203B41FA5}">
                      <a16:colId xmlns:a16="http://schemas.microsoft.com/office/drawing/2014/main" val="3147341731"/>
                    </a:ext>
                  </a:extLst>
                </a:gridCol>
                <a:gridCol w="1914416">
                  <a:extLst>
                    <a:ext uri="{9D8B030D-6E8A-4147-A177-3AD203B41FA5}">
                      <a16:colId xmlns:a16="http://schemas.microsoft.com/office/drawing/2014/main" val="3557680108"/>
                    </a:ext>
                  </a:extLst>
                </a:gridCol>
                <a:gridCol w="1283953">
                  <a:extLst>
                    <a:ext uri="{9D8B030D-6E8A-4147-A177-3AD203B41FA5}">
                      <a16:colId xmlns:a16="http://schemas.microsoft.com/office/drawing/2014/main" val="1816792546"/>
                    </a:ext>
                  </a:extLst>
                </a:gridCol>
                <a:gridCol w="3161599">
                  <a:extLst>
                    <a:ext uri="{9D8B030D-6E8A-4147-A177-3AD203B41FA5}">
                      <a16:colId xmlns:a16="http://schemas.microsoft.com/office/drawing/2014/main" val="536988016"/>
                    </a:ext>
                  </a:extLst>
                </a:gridCol>
              </a:tblGrid>
              <a:tr h="692086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Загрузка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План/факт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Контингент профильных смен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 день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7658753"/>
                  </a:ext>
                </a:extLst>
              </a:tr>
              <a:tr h="895716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смена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01.06.2026 - 21.06.2026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190/190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РДДМ «Движение первых»,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«Орлята России».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717386"/>
                  </a:ext>
                </a:extLst>
              </a:tr>
              <a:tr h="692086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смена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23.06.2026 -13.07.2026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190/124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Профильная/разноплановая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6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внебюджет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612717"/>
                  </a:ext>
                </a:extLst>
              </a:tr>
              <a:tr h="671978">
                <a:tc>
                  <a:txBody>
                    <a:bodyPr/>
                    <a:lstStyle/>
                    <a:p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смена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15.07.2026 -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04.08.2026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190/188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Профильные смены для одаренных детей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физкультурно-спортивной направленности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484225"/>
                  </a:ext>
                </a:extLst>
              </a:tr>
              <a:tr h="671978"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смена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06.08.2026 -</a:t>
                      </a:r>
                    </a:p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26.08.2026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190/178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56636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B808670-4767-4733-9B0A-19741D85FD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173413"/>
            <a:ext cx="1183339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542214-E795-480A-8DCD-4170D308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Наша сила — в объединении!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D59F7F6-9BB3-4901-A7C5-8D9C6F1A2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9" y="1268760"/>
            <a:ext cx="7850832" cy="4642462"/>
          </a:xfrm>
        </p:spPr>
        <p:txBody>
          <a:bodyPr>
            <a:normAutofit/>
          </a:bodyPr>
          <a:lstStyle/>
          <a:p>
            <a:r>
              <a:rPr lang="ru-RU" dirty="0"/>
              <a:t>Воспитательная работа — это не только опыт педагогов, но и энергия студенческих отрядов. Вместе мы создаём среду, где каждый ребёнок чувствует поддержку и находит своё место.</a:t>
            </a:r>
          </a:p>
          <a:p>
            <a:r>
              <a:rPr lang="ru-RU" b="1" dirty="0"/>
              <a:t>Опыт</a:t>
            </a:r>
            <a:r>
              <a:rPr lang="ru-RU" dirty="0"/>
              <a:t> 🧑‍🏫</a:t>
            </a:r>
            <a:br>
              <a:rPr lang="ru-RU" dirty="0"/>
            </a:br>
            <a:r>
              <a:rPr lang="ru-RU" dirty="0"/>
              <a:t>Педагоги, психологи, воспитатели/тренеры — наша опора и методическая база.</a:t>
            </a:r>
          </a:p>
          <a:p>
            <a:r>
              <a:rPr lang="ru-RU" b="1" dirty="0"/>
              <a:t>Энергия</a:t>
            </a:r>
            <a:r>
              <a:rPr lang="ru-RU" dirty="0"/>
              <a:t> 🎓</a:t>
            </a:r>
            <a:br>
              <a:rPr lang="ru-RU" dirty="0"/>
            </a:br>
            <a:r>
              <a:rPr lang="ru-RU" dirty="0"/>
              <a:t>СПО «</a:t>
            </a:r>
            <a:r>
              <a:rPr lang="ru-RU" dirty="0" err="1"/>
              <a:t>NinJa</a:t>
            </a:r>
            <a:r>
              <a:rPr lang="ru-RU" dirty="0"/>
              <a:t>» (СФУ), «Начальная школа» и  «Рыжий Ап» (КГПУ) — драйв, креатив и связь поколений.</a:t>
            </a:r>
          </a:p>
          <a:p>
            <a:r>
              <a:rPr lang="ru-RU" b="1" dirty="0"/>
              <a:t>Результат</a:t>
            </a:r>
            <a:r>
              <a:rPr lang="ru-RU" dirty="0"/>
              <a:t> 🏆</a:t>
            </a:r>
            <a:br>
              <a:rPr lang="ru-RU" dirty="0"/>
            </a:br>
            <a:r>
              <a:rPr lang="ru-RU" dirty="0"/>
              <a:t>Команда опыта и энергии = вовлечённость, развитие, доверие.</a:t>
            </a:r>
            <a:br>
              <a:rPr lang="ru-RU" dirty="0"/>
            </a:br>
            <a:r>
              <a:rPr lang="ru-RU" dirty="0"/>
              <a:t>               </a:t>
            </a:r>
          </a:p>
          <a:p>
            <a:pPr marL="0" indent="0">
              <a:buNone/>
            </a:pPr>
            <a:r>
              <a:rPr lang="ru-RU" dirty="0"/>
              <a:t>			Работаем вместе — получаем больше! 🔥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060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7B56563-6E86-462B-9E10-4B8A2D284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Воспитательная работа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E41706-7070-458E-81EF-FC1867FFB5C8}"/>
              </a:ext>
            </a:extLst>
          </p:cNvPr>
          <p:cNvSpPr/>
          <p:nvPr/>
        </p:nvSpPr>
        <p:spPr>
          <a:xfrm>
            <a:off x="1115616" y="1166843"/>
            <a:ext cx="770485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YS Geo"/>
              </a:rPr>
              <a:t>Реализованные программы:</a:t>
            </a:r>
            <a:endParaRPr lang="ru-RU" dirty="0">
              <a:latin typeface="YS Ge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Программа воспитательной работы СОК «Зелёные горки»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ДООП «Вокал» и «Хореография» (Андрюшина Ю. В.)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ДООП «Настольные игры» (Агеева Н. Г.)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 Программы спортивной направленности </a:t>
            </a:r>
          </a:p>
          <a:p>
            <a:r>
              <a:rPr lang="ru-RU" dirty="0">
                <a:latin typeface="YS Geo"/>
              </a:rPr>
              <a:t> </a:t>
            </a:r>
          </a:p>
          <a:p>
            <a:r>
              <a:rPr lang="ru-RU" b="1" dirty="0">
                <a:latin typeface="YS Geo"/>
              </a:rPr>
              <a:t>Ключевые тематические дни:</a:t>
            </a:r>
            <a:endParaRPr lang="ru-RU" dirty="0">
              <a:latin typeface="YS Ge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День русского языка — 95 %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Неделя волонтерского движения — 85 %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День Профессий — 92 %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День Безопасности — 97 %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День единства народов России  - 99%</a:t>
            </a:r>
          </a:p>
          <a:p>
            <a:endParaRPr lang="ru-RU" b="1" dirty="0">
              <a:latin typeface="YS Geo"/>
            </a:endParaRPr>
          </a:p>
          <a:p>
            <a:r>
              <a:rPr lang="ru-RU" b="1" dirty="0">
                <a:latin typeface="YS Geo"/>
              </a:rPr>
              <a:t>Психолого‑педагогическое сопровождение:</a:t>
            </a:r>
            <a:endParaRPr lang="ru-RU" dirty="0">
              <a:latin typeface="YS Ge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Игры на </a:t>
            </a:r>
            <a:r>
              <a:rPr lang="ru-RU" dirty="0" err="1">
                <a:latin typeface="YS Geo"/>
              </a:rPr>
              <a:t>командообразование</a:t>
            </a:r>
            <a:r>
              <a:rPr lang="ru-RU" dirty="0">
                <a:latin typeface="YS Geo"/>
              </a:rPr>
              <a:t> — 90 %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Индивидуальные консультации — 35 %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YS Geo"/>
              </a:rPr>
              <a:t>Мини‑тренинги по эмоциональной саморегуляции 70% в смешанных </a:t>
            </a:r>
          </a:p>
          <a:p>
            <a:r>
              <a:rPr lang="ru-RU" dirty="0">
                <a:latin typeface="YS Geo"/>
              </a:rPr>
              <a:t>форматах.</a:t>
            </a:r>
          </a:p>
          <a:p>
            <a:pPr>
              <a:buFont typeface="Arial" panose="020B0604020202020204" pitchFamily="34" charset="0"/>
              <a:buChar char="•"/>
            </a:pPr>
            <a:endParaRPr lang="ru-RU" b="0" i="0" dirty="0">
              <a:effectLst/>
              <a:latin typeface="YS Geo"/>
            </a:endParaRPr>
          </a:p>
        </p:txBody>
      </p:sp>
    </p:spTree>
    <p:extLst>
      <p:ext uri="{BB962C8B-B14F-4D97-AF65-F5344CB8AC3E}">
        <p14:creationId xmlns:p14="http://schemas.microsoft.com/office/powerpoint/2010/main" val="424570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D2937A-1A05-4D24-B99F-537D9585A896}"/>
              </a:ext>
            </a:extLst>
          </p:cNvPr>
          <p:cNvSpPr/>
          <p:nvPr/>
        </p:nvSpPr>
        <p:spPr>
          <a:xfrm>
            <a:off x="1187624" y="1124744"/>
            <a:ext cx="7776864" cy="579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1500"/>
              </a:spcBef>
              <a:spcAft>
                <a:spcPts val="600"/>
              </a:spcAft>
            </a:pPr>
            <a:r>
              <a:rPr lang="ru-RU" sz="135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Всероссийский проект «СТОЛица‑2026»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 стал одной из ключевых площадок для демонстрации лучших практик коллектива: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«Современник»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участником от СОК «Зелёные горки» выступила Елшина Анжелика Владимировна, старший воспитатель, представив собственные профессиональные наработки и управленческие решения.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«Соавторы»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(направление «Организация инклюзивного отдыха и оздоровления детей»): программа по подготовке детей и подростков с выраженными нарушениями развития к самостоятельной жизни в рамках инклюзивной смены 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b="1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Трудово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стала 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победителем на региональном уровне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Это подчёркивает значимость работы комплекса в сфере инклюзивного образования и социальной адаптации.</a:t>
            </a: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Номинация «Событие года»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представлен видеоролик </a:t>
            </a:r>
            <a:r>
              <a:rPr lang="ru-RU" sz="12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«Профориентация. Служу России»</a:t>
            </a:r>
            <a:r>
              <a:rPr lang="ru-RU" sz="12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отразил реализацию патриотических и профориентационных мероприятий.</a:t>
            </a:r>
            <a:r>
              <a:rPr lang="ru-RU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Всероссийский профессиональный педагогический конкурс «Лучший летний лагерь — 2026: путешествие в страну великих открытий»</a:t>
            </a:r>
            <a:r>
              <a:rPr lang="ru-RU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(в рамках Года единства народов России): тематический день </a:t>
            </a:r>
            <a:r>
              <a:rPr lang="ru-RU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«Знакомство с народами Сибири»</a:t>
            </a:r>
            <a:r>
              <a:rPr lang="ru-RU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занял </a:t>
            </a:r>
            <a:r>
              <a:rPr lang="ru-RU" sz="11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место</a:t>
            </a:r>
            <a:r>
              <a:rPr lang="ru-RU" sz="1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Эта победа отражает успешную реализацию этнокультурного компонента в воспитательной работе и формирование у детей уважения к многообразию культур России.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2100"/>
              </a:lnSpc>
              <a:spcBef>
                <a:spcPts val="2400"/>
              </a:spcBef>
              <a:spcAft>
                <a:spcPts val="24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F976FEB-DFE3-4576-B128-53074FEFA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644650"/>
          </a:xfrm>
        </p:spPr>
        <p:txBody>
          <a:bodyPr>
            <a:normAutofit/>
          </a:bodyPr>
          <a:lstStyle/>
          <a:p>
            <a:r>
              <a:rPr lang="ru-RU" sz="2200" dirty="0"/>
              <a:t>Достижения педагогического коллектива</a:t>
            </a:r>
          </a:p>
        </p:txBody>
      </p:sp>
    </p:spTree>
    <p:extLst>
      <p:ext uri="{BB962C8B-B14F-4D97-AF65-F5344CB8AC3E}">
        <p14:creationId xmlns:p14="http://schemas.microsoft.com/office/powerpoint/2010/main" val="198526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  <a:ea typeface="GulimChe" panose="020B0609000101010101" pitchFamily="49" charset="-127"/>
              </a:rPr>
              <a:t>Спортивное направление</a:t>
            </a:r>
            <a:b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dirty="0">
              <a:latin typeface="+mn-lt"/>
            </a:endParaRPr>
          </a:p>
        </p:txBody>
      </p:sp>
      <p:cxnSp>
        <p:nvCxnSpPr>
          <p:cNvPr id="3" name="Соединитель: уступ 2">
            <a:extLst>
              <a:ext uri="{FF2B5EF4-FFF2-40B4-BE49-F238E27FC236}">
                <a16:creationId xmlns:a16="http://schemas.microsoft.com/office/drawing/2014/main" id="{CAAE11E3-20DE-4422-B7EB-882288D46474}"/>
              </a:ext>
            </a:extLst>
          </p:cNvPr>
          <p:cNvCxnSpPr/>
          <p:nvPr/>
        </p:nvCxnSpPr>
        <p:spPr>
          <a:xfrm>
            <a:off x="683568" y="548680"/>
            <a:ext cx="914400" cy="9144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A060523-5E6F-477E-B0C0-1F6CA922970F}"/>
              </a:ext>
            </a:extLst>
          </p:cNvPr>
          <p:cNvSpPr/>
          <p:nvPr/>
        </p:nvSpPr>
        <p:spPr>
          <a:xfrm>
            <a:off x="899592" y="1305342"/>
            <a:ext cx="741682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YS Geo"/>
              </a:rPr>
              <a:t>🥋 </a:t>
            </a:r>
            <a:r>
              <a:rPr lang="ru-RU" b="1" dirty="0">
                <a:latin typeface="YS Geo"/>
              </a:rPr>
              <a:t>10 спортивных направлений:</a:t>
            </a:r>
            <a:r>
              <a:rPr lang="ru-RU" dirty="0">
                <a:latin typeface="YS Geo"/>
              </a:rPr>
              <a:t> дзюдо, тхэквондо, </a:t>
            </a:r>
            <a:r>
              <a:rPr lang="ru-RU" dirty="0" err="1">
                <a:latin typeface="YS Geo"/>
              </a:rPr>
              <a:t>киокушинкай</a:t>
            </a:r>
            <a:r>
              <a:rPr lang="ru-RU" dirty="0">
                <a:latin typeface="YS Geo"/>
              </a:rPr>
              <a:t>, футбол, волейбол, регби, вольная борьба, плавание, легкая атлетика, парашютная подготовка.</a:t>
            </a:r>
          </a:p>
          <a:p>
            <a:br>
              <a:rPr lang="ru-RU" dirty="0"/>
            </a:br>
            <a:r>
              <a:rPr lang="ru-RU" dirty="0">
                <a:latin typeface="YS Geo"/>
              </a:rPr>
              <a:t>🤝 </a:t>
            </a:r>
            <a:r>
              <a:rPr lang="ru-RU" b="1" dirty="0">
                <a:latin typeface="YS Geo"/>
              </a:rPr>
              <a:t>Партнёрства:</a:t>
            </a:r>
            <a:r>
              <a:rPr lang="ru-RU" dirty="0">
                <a:latin typeface="YS Geo"/>
              </a:rPr>
              <a:t> СК «IKIGAI» (дзюдо), Федерация тхэквондо края, РК «Енисей СТМ»,  краевая федерация </a:t>
            </a:r>
            <a:r>
              <a:rPr lang="ru-RU" dirty="0" err="1">
                <a:latin typeface="YS Geo"/>
              </a:rPr>
              <a:t>киокушинкай</a:t>
            </a:r>
            <a:r>
              <a:rPr lang="ru-RU" dirty="0">
                <a:latin typeface="YS Geo"/>
              </a:rPr>
              <a:t> (рук. А. А. </a:t>
            </a:r>
            <a:r>
              <a:rPr lang="ru-RU" dirty="0" err="1">
                <a:latin typeface="YS Geo"/>
              </a:rPr>
              <a:t>Демянюк</a:t>
            </a:r>
            <a:r>
              <a:rPr lang="ru-RU" dirty="0">
                <a:latin typeface="YS Geo"/>
              </a:rPr>
              <a:t>).</a:t>
            </a:r>
          </a:p>
          <a:p>
            <a:br>
              <a:rPr lang="ru-RU" dirty="0"/>
            </a:br>
            <a:r>
              <a:rPr lang="ru-RU" dirty="0">
                <a:latin typeface="YS Geo"/>
              </a:rPr>
              <a:t>🏆 </a:t>
            </a:r>
            <a:r>
              <a:rPr lang="ru-RU" b="1" dirty="0">
                <a:latin typeface="YS Geo"/>
              </a:rPr>
              <a:t>Уровень участников:</a:t>
            </a:r>
            <a:r>
              <a:rPr lang="ru-RU" dirty="0">
                <a:latin typeface="YS Geo"/>
              </a:rPr>
              <a:t> члены сборных Красноярского края, победители и призёры всероссийских и межрегиональных турниров.</a:t>
            </a:r>
          </a:p>
          <a:p>
            <a:br>
              <a:rPr lang="ru-RU" dirty="0"/>
            </a:br>
            <a:r>
              <a:rPr lang="ru-RU" dirty="0">
                <a:latin typeface="YS Geo"/>
              </a:rPr>
              <a:t>⚽ </a:t>
            </a:r>
            <a:r>
              <a:rPr lang="ru-RU" b="1" dirty="0">
                <a:latin typeface="YS Geo"/>
              </a:rPr>
              <a:t>Подготовка к стартам:</a:t>
            </a:r>
            <a:r>
              <a:rPr lang="ru-RU" dirty="0">
                <a:latin typeface="YS Geo"/>
              </a:rPr>
              <a:t> контрольные тренировки и игровые сессии, в том числе в рамках подготовки к Детской любительской футбольной лиге в Красноярске.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14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45" y="404664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Эффективность оздоровительного эффекта 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по итогам ЛОК</a:t>
            </a:r>
            <a:br>
              <a:rPr lang="ru-RU" sz="2400" dirty="0">
                <a:latin typeface="Century Gothic" panose="020B0502020202020204" pitchFamily="34" charset="0"/>
              </a:rPr>
            </a:br>
            <a:endParaRPr lang="ru-RU" sz="2200" dirty="0">
              <a:latin typeface="Century Gothic" panose="020B0502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2917" y="1196752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             </a:t>
            </a:r>
          </a:p>
          <a:p>
            <a:pPr marL="0" indent="0">
              <a:buNone/>
            </a:pPr>
            <a:r>
              <a:rPr lang="ru-RU" dirty="0"/>
              <a:t>          </a:t>
            </a:r>
            <a:r>
              <a:rPr lang="ru-RU" b="1" dirty="0"/>
              <a:t>оценка по МР 2.4.0420‑26 (ЖЕЛ, КСР, рост, масса тела)</a:t>
            </a:r>
          </a:p>
          <a:p>
            <a:r>
              <a:rPr lang="ru-RU" b="1" dirty="0"/>
              <a:t>90,5 %</a:t>
            </a:r>
            <a:r>
              <a:rPr lang="ru-RU" dirty="0"/>
              <a:t> — общий уровень эффективности оздоровления детей</a:t>
            </a:r>
          </a:p>
          <a:p>
            <a:r>
              <a:rPr lang="ru-RU" b="1" dirty="0"/>
              <a:t>6,2 %</a:t>
            </a:r>
            <a:r>
              <a:rPr lang="ru-RU" dirty="0"/>
              <a:t> — уровень недополученного оздоровительного эффекта</a:t>
            </a:r>
          </a:p>
          <a:p>
            <a:r>
              <a:rPr lang="ru-RU" b="1" dirty="0"/>
              <a:t>Высокая и выше среднего эффективность: 33,7 %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Средняя эффективность: 62,9 %</a:t>
            </a:r>
            <a:br>
              <a:rPr lang="ru-RU" dirty="0"/>
            </a:br>
            <a:endParaRPr lang="ru-RU" dirty="0"/>
          </a:p>
          <a:p>
            <a:r>
              <a:rPr lang="ru-RU" b="1" dirty="0"/>
              <a:t>Ниже среднего и низкая: 3,4 %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Важнейшим условием ЛОК стал системный оздоровительный подход: соблюдён режим дня, организовано сбалансированное питание, проводился постоянный медицинский контроль (медсестра — Ковалева С. А.). </a:t>
            </a:r>
          </a:p>
        </p:txBody>
      </p:sp>
    </p:spTree>
    <p:extLst>
      <p:ext uri="{BB962C8B-B14F-4D97-AF65-F5344CB8AC3E}">
        <p14:creationId xmlns:p14="http://schemas.microsoft.com/office/powerpoint/2010/main" val="3414720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             Профилактика инфекционных заболеваний </a:t>
            </a:r>
            <a:br>
              <a:rPr lang="ru-RU" sz="2400" dirty="0"/>
            </a:br>
            <a:br>
              <a:rPr lang="ru-RU" sz="2400" dirty="0"/>
            </a:br>
            <a:br>
              <a:rPr lang="ru-RU" sz="2400" dirty="0"/>
            </a:br>
            <a:r>
              <a:rPr lang="ru-RU" sz="2000" dirty="0">
                <a:latin typeface="YS Geo"/>
              </a:rPr>
              <a:t>В рамках летней оздоровительной кампании 2026 года были зафиксированы случаи инфекционных заболеваний: </a:t>
            </a:r>
            <a:br>
              <a:rPr lang="ru-RU" sz="2000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dirty="0">
                <a:latin typeface="YS Geo"/>
              </a:rPr>
              <a:t>Ветряная оспа — 2 случая </a:t>
            </a:r>
            <a:br>
              <a:rPr lang="ru-RU" sz="2000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b="1" dirty="0">
                <a:latin typeface="YS Geo"/>
              </a:rPr>
              <a:t>Принятые меры профилактики:</a:t>
            </a:r>
            <a:br>
              <a:rPr lang="ru-RU" sz="2000" b="1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dirty="0">
                <a:latin typeface="YS Geo"/>
              </a:rPr>
              <a:t>Ежедневные медицинские осмотры;</a:t>
            </a:r>
            <a:br>
              <a:rPr lang="ru-RU" sz="2000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dirty="0">
                <a:latin typeface="YS Geo"/>
              </a:rPr>
              <a:t>Строгий режим дезинфекции и проветривания;</a:t>
            </a:r>
            <a:br>
              <a:rPr lang="ru-RU" sz="2000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dirty="0">
                <a:latin typeface="YS Geo"/>
              </a:rPr>
              <a:t>Изоляция больных от здоровых детей;</a:t>
            </a:r>
            <a:br>
              <a:rPr lang="ru-RU" sz="2000" dirty="0">
                <a:latin typeface="YS Geo"/>
              </a:rPr>
            </a:br>
            <a:br>
              <a:rPr lang="ru-RU" sz="2000" dirty="0">
                <a:latin typeface="YS Geo"/>
              </a:rPr>
            </a:br>
            <a:r>
              <a:rPr lang="ru-RU" sz="2000" dirty="0">
                <a:latin typeface="YS Geo"/>
              </a:rPr>
              <a:t>Информирование родителей о карантине в отряде.</a:t>
            </a:r>
          </a:p>
        </p:txBody>
      </p:sp>
    </p:spTree>
    <p:extLst>
      <p:ext uri="{BB962C8B-B14F-4D97-AF65-F5344CB8AC3E}">
        <p14:creationId xmlns:p14="http://schemas.microsoft.com/office/powerpoint/2010/main" val="381791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6E026D-68A1-47E3-B6D1-0C740B45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620688"/>
            <a:ext cx="7093255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atin typeface="Century Gothic" panose="020B0502020202020204" pitchFamily="34" charset="0"/>
              </a:rPr>
              <a:t>Организация питания в СОК «Зелёные горки»: безопасность, качество, сбалансированность</a:t>
            </a:r>
            <a:endParaRPr lang="ru-RU" sz="2200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4E2600-6379-4C37-9CA8-265D64C6C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9" y="1556792"/>
            <a:ext cx="7850832" cy="468052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100% соблюдение</a:t>
            </a:r>
            <a:r>
              <a:rPr lang="ru-RU" dirty="0"/>
              <a:t> утверждённого меню и санитарных норм (СанПиН 2.3/2.4.3590‑20)</a:t>
            </a:r>
          </a:p>
          <a:p>
            <a:r>
              <a:rPr lang="ru-RU" b="1" dirty="0"/>
              <a:t>Входной контроль</a:t>
            </a:r>
            <a:r>
              <a:rPr lang="ru-RU" dirty="0"/>
              <a:t> качества сырья: проверка сопроводительной документации, сроки годности</a:t>
            </a:r>
          </a:p>
          <a:p>
            <a:r>
              <a:rPr lang="ru-RU" b="1" dirty="0"/>
              <a:t>Выходной контроль</a:t>
            </a:r>
            <a:r>
              <a:rPr lang="ru-RU" dirty="0"/>
              <a:t> готовых блюд: бракераж, температура подачи, микробиологические показатели</a:t>
            </a:r>
          </a:p>
          <a:p>
            <a:pPr marL="0" indent="0">
              <a:buNone/>
            </a:pPr>
            <a:r>
              <a:rPr lang="ru-RU" b="1" dirty="0"/>
              <a:t>Реализация и результат: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🍽 </a:t>
            </a:r>
            <a:r>
              <a:rPr lang="ru-RU" b="1" dirty="0"/>
              <a:t>Команда пищеблока столовой — ключевое звено:</a:t>
            </a:r>
            <a:r>
              <a:rPr lang="ru-RU" dirty="0"/>
              <a:t> коллектив строго следовал меню и санитарным нормам, контролировал качество сырья и готовых блюд.</a:t>
            </a:r>
            <a:br>
              <a:rPr lang="ru-RU" dirty="0"/>
            </a:br>
            <a:r>
              <a:rPr lang="ru-RU" dirty="0"/>
              <a:t>✅ </a:t>
            </a:r>
            <a:r>
              <a:rPr lang="ru-RU" b="1" dirty="0"/>
              <a:t>Результат:</a:t>
            </a:r>
            <a:r>
              <a:rPr lang="ru-RU" dirty="0"/>
              <a:t> отсутствие случаев пищевых отравлений и нарушений санитарного режима.</a:t>
            </a:r>
            <a:br>
              <a:rPr lang="ru-RU" dirty="0"/>
            </a:br>
            <a:r>
              <a:rPr lang="ru-RU" dirty="0"/>
              <a:t>📊 </a:t>
            </a:r>
            <a:r>
              <a:rPr lang="ru-RU" b="1" dirty="0"/>
              <a:t>Обратная связь:</a:t>
            </a:r>
            <a:r>
              <a:rPr lang="ru-RU" dirty="0"/>
              <a:t> удовлетворённость питанием — 87 % по итогам анкетирования детей и родителей.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Благодарим команду пищеблока и медработников за обеспечение безопасного и сбалансированного питания.</a:t>
            </a:r>
          </a:p>
          <a:p>
            <a:pPr marL="914400" lvl="2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2319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187625" y="624110"/>
            <a:ext cx="7704856" cy="1280890"/>
          </a:xfrm>
        </p:spPr>
        <p:txBody>
          <a:bodyPr>
            <a:normAutofit/>
          </a:bodyPr>
          <a:lstStyle/>
          <a:p>
            <a:r>
              <a:rPr lang="ru-RU" sz="2200" dirty="0">
                <a:latin typeface="+mn-lt"/>
              </a:rPr>
              <a:t>Как повысить удовлетворённость меню: точечные изменения: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586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r>
              <a:rPr lang="ru-RU" b="1" dirty="0"/>
              <a:t>Проблема:</a:t>
            </a:r>
            <a:r>
              <a:rPr lang="ru-RU" dirty="0"/>
              <a:t> 60–70% гарниров — картофель; во второй половине дня мало источников полноценного белка.</a:t>
            </a:r>
          </a:p>
          <a:p>
            <a:r>
              <a:rPr lang="ru-RU" b="1" dirty="0"/>
              <a:t>Решение:</a:t>
            </a:r>
            <a:endParaRPr lang="ru-RU" dirty="0"/>
          </a:p>
          <a:p>
            <a:pPr lvl="1"/>
            <a:r>
              <a:rPr lang="ru-RU" dirty="0"/>
              <a:t>↓ Картофель: сократить долю до 30–40% за счёт круп и макарон.</a:t>
            </a:r>
          </a:p>
          <a:p>
            <a:pPr lvl="1"/>
            <a:r>
              <a:rPr lang="ru-RU" dirty="0"/>
              <a:t>↑ Белок: добавить голень курицы (≈25–30 г белка на порцию 150–200 г продукта) с гарниром из гречки/риса/запечённых овощей.</a:t>
            </a:r>
          </a:p>
          <a:p>
            <a:r>
              <a:rPr lang="ru-RU" b="1" dirty="0"/>
              <a:t>Эффект:</a:t>
            </a:r>
            <a:r>
              <a:rPr lang="ru-RU" dirty="0"/>
              <a:t> разнообразие + сбалансированность + соответствие нормам белка на приём пищи.</a:t>
            </a: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9509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369" y="1038746"/>
            <a:ext cx="8229600" cy="55446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endParaRPr lang="ru-RU" dirty="0"/>
          </a:p>
          <a:p>
            <a:r>
              <a:rPr lang="ru-RU" dirty="0"/>
              <a:t>Выражаем глубокую благодарность </a:t>
            </a:r>
            <a:r>
              <a:rPr lang="ru-RU" b="1" dirty="0"/>
              <a:t>тренерскому составу</a:t>
            </a:r>
            <a:r>
              <a:rPr lang="ru-RU" dirty="0"/>
              <a:t> и </a:t>
            </a:r>
            <a:r>
              <a:rPr lang="ru-RU" b="1" dirty="0"/>
              <a:t>руководству</a:t>
            </a:r>
            <a:r>
              <a:rPr lang="ru-RU" dirty="0"/>
              <a:t> КГАУ ДО «Краевая спортивная школа» за неоценимую помощь и активное участие в проведении летней оздоровительной кампании в СОК «Зелёные горки».</a:t>
            </a:r>
          </a:p>
          <a:p>
            <a:r>
              <a:rPr lang="ru-RU" b="1" dirty="0"/>
              <a:t>Профессионализм и надёжность</a:t>
            </a:r>
            <a:r>
              <a:rPr lang="ru-RU" dirty="0"/>
              <a:t> 🤝</a:t>
            </a:r>
            <a:br>
              <a:rPr lang="ru-RU" dirty="0"/>
            </a:br>
            <a:r>
              <a:rPr lang="ru-RU" dirty="0"/>
              <a:t>Ваши команды стали надёжной опорой при организации летних смен и обеспечение безопасности детей.</a:t>
            </a:r>
          </a:p>
          <a:p>
            <a:r>
              <a:rPr lang="ru-RU" b="1" dirty="0"/>
              <a:t>Энергия и вовлечённость</a:t>
            </a:r>
            <a:r>
              <a:rPr lang="ru-RU" dirty="0"/>
              <a:t> 🔥</a:t>
            </a:r>
            <a:br>
              <a:rPr lang="ru-RU" dirty="0"/>
            </a:br>
            <a:r>
              <a:rPr lang="ru-RU" dirty="0"/>
              <a:t>Тренеры не просто проводили занятия, а заряжали ребят мотивацией, показывали пример целеустремлённости и уважения к спорту.</a:t>
            </a:r>
          </a:p>
          <a:p>
            <a:r>
              <a:rPr lang="ru-RU" b="1" dirty="0"/>
              <a:t>Методическая ценность</a:t>
            </a:r>
            <a:r>
              <a:rPr lang="ru-RU" dirty="0"/>
              <a:t> 📚</a:t>
            </a:r>
            <a:br>
              <a:rPr lang="ru-RU" dirty="0"/>
            </a:br>
            <a:r>
              <a:rPr lang="ru-RU" dirty="0"/>
              <a:t>Переданные практики и рекомендации будут использованы в будущих сменах как часть единой оздоровительной модели.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        Вместе мы делаем лето активным, полезным и по‑настоящему      запоминающимся!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9621F0F-CA1B-429E-8580-6409ADFB3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/>
              <a:t>Спасибо за ваш труд и вдохновение! </a:t>
            </a:r>
          </a:p>
        </p:txBody>
      </p:sp>
    </p:spTree>
    <p:extLst>
      <p:ext uri="{BB962C8B-B14F-4D97-AF65-F5344CB8AC3E}">
        <p14:creationId xmlns:p14="http://schemas.microsoft.com/office/powerpoint/2010/main" val="3291820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sz="half" idx="4294967295"/>
          </p:nvPr>
        </p:nvSpPr>
        <p:spPr>
          <a:xfrm>
            <a:off x="0" y="2227263"/>
            <a:ext cx="3500438" cy="444182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Лагерь располагается в 60 км. от города Красноярска в таежном уголке </a:t>
            </a:r>
            <a:r>
              <a:rPr lang="ru-RU" dirty="0" err="1"/>
              <a:t>Манского</a:t>
            </a:r>
            <a:r>
              <a:rPr lang="ru-RU" dirty="0"/>
              <a:t> района.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🚗 Офис лагеря: г. Красноярск, ул. Ленина,</a:t>
            </a:r>
            <a:br>
              <a:rPr lang="ru-RU" dirty="0"/>
            </a:br>
            <a:r>
              <a:rPr lang="ru-RU" dirty="0"/>
              <a:t>д. 150, 2 этаж, офис кабинет 210.</a:t>
            </a:r>
            <a:br>
              <a:rPr lang="ru-RU" dirty="0"/>
            </a:br>
            <a:br>
              <a:rPr lang="ru-RU" dirty="0"/>
            </a:br>
            <a:r>
              <a:rPr lang="ru-RU" dirty="0"/>
              <a:t>⭐ Наши контакты:</a:t>
            </a:r>
            <a:br>
              <a:rPr lang="ru-RU" dirty="0"/>
            </a:br>
            <a:br>
              <a:rPr lang="ru-RU" dirty="0"/>
            </a:br>
            <a:r>
              <a:rPr lang="ru-RU" dirty="0"/>
              <a:t>тел. бронирования: 8(391)285-94-11,</a:t>
            </a:r>
            <a:br>
              <a:rPr lang="ru-RU" dirty="0"/>
            </a:br>
            <a:r>
              <a:rPr lang="ru-RU" dirty="0"/>
              <a:t>тел. </a:t>
            </a:r>
            <a:r>
              <a:rPr lang="ru-RU" dirty="0" err="1"/>
              <a:t>ресепшен</a:t>
            </a:r>
            <a:r>
              <a:rPr lang="ru-RU" dirty="0"/>
              <a:t>: 8(391)241-34-60</a:t>
            </a:r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сайт:</a:t>
            </a:r>
            <a:br>
              <a:rPr lang="ru-RU" dirty="0"/>
            </a:br>
            <a:r>
              <a:rPr lang="ru-RU" dirty="0">
                <a:hlinkClick r:id="rId2"/>
              </a:rPr>
              <a:t>зеленые-горки24.рф</a:t>
            </a:r>
            <a:endParaRPr lang="ru-RU" dirty="0"/>
          </a:p>
          <a:p>
            <a:pPr marL="0" indent="0">
              <a:buNone/>
            </a:pPr>
            <a:br>
              <a:rPr lang="ru-RU" dirty="0"/>
            </a:br>
            <a:r>
              <a:rPr lang="ru-RU" dirty="0"/>
              <a:t>e-</a:t>
            </a:r>
            <a:r>
              <a:rPr lang="ru-RU" dirty="0" err="1"/>
              <a:t>mail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>
                <a:hlinkClick r:id="rId3"/>
              </a:rPr>
              <a:t>zelenyegorki@mail.ru</a:t>
            </a:r>
            <a:endParaRPr lang="ru-RU" dirty="0"/>
          </a:p>
          <a:p>
            <a:pPr marL="0" indent="0">
              <a:buNone/>
            </a:pPr>
            <a:br>
              <a:rPr lang="ru-RU" dirty="0"/>
            </a:br>
            <a:r>
              <a:rPr lang="ru-RU" dirty="0" err="1"/>
              <a:t>Вконтакте</a:t>
            </a:r>
            <a:r>
              <a:rPr lang="ru-RU" dirty="0"/>
              <a:t>:</a:t>
            </a:r>
            <a:br>
              <a:rPr lang="ru-RU" dirty="0"/>
            </a:br>
            <a:r>
              <a:rPr lang="en-US" dirty="0">
                <a:hlinkClick r:id="rId4"/>
              </a:rPr>
              <a:t>https://vk.com/zelenyegorki24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Руководитель СОК «Зеленые горки»</a:t>
            </a:r>
          </a:p>
          <a:p>
            <a:pPr marL="0" indent="0">
              <a:buNone/>
            </a:pPr>
            <a:r>
              <a:rPr lang="ru-RU" dirty="0" err="1"/>
              <a:t>Уминова</a:t>
            </a:r>
            <a:r>
              <a:rPr lang="ru-RU" dirty="0"/>
              <a:t> Алена Алексеевна</a:t>
            </a:r>
          </a:p>
          <a:p>
            <a:pPr marL="0" indent="0">
              <a:buNone/>
            </a:pPr>
            <a:r>
              <a:rPr lang="ru-RU" dirty="0"/>
              <a:t>Т. 8-950-428-09-42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Объект 7" descr="http://xn---24-jddiaanotgzq2a4n.xn--p1ai/images/main/map.jpg"/>
          <p:cNvPicPr>
            <a:picLocks noGrp="1"/>
          </p:cNvPicPr>
          <p:nvPr>
            <p:ph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2492375"/>
            <a:ext cx="4549775" cy="403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241" y="283930"/>
            <a:ext cx="2543378" cy="1728192"/>
          </a:xfrm>
          <a:prstGeom prst="rect">
            <a:avLst/>
          </a:prstGeom>
        </p:spPr>
      </p:pic>
      <p:pic>
        <p:nvPicPr>
          <p:cNvPr id="9" name="Рисунок 8" descr="https://sun9-38.userapi.com/impg/KG5h-AGmgvCfdDQDNucE0IHw8mBweXgyPq388g/xK6z9yZ7_5I.jpg?size=634x634&amp;quality=95&amp;sign=70e499964aaf3782d77e87848c64dfd7&amp;type=album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73" y="283929"/>
            <a:ext cx="2405219" cy="1727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782329.selcdn.ru/leonardo/uploadsForSiteId/201499/block/71109c3c-1a06-4f10-addd-2949aeee4508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375" y="490425"/>
            <a:ext cx="1805940" cy="1466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10094</TotalTime>
  <Words>1309</Words>
  <Application>Microsoft Office PowerPoint</Application>
  <PresentationFormat>Экран (4:3)</PresentationFormat>
  <Paragraphs>125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1" baseType="lpstr">
      <vt:lpstr>GulimChe</vt:lpstr>
      <vt:lpstr>Arial</vt:lpstr>
      <vt:lpstr>Calibri</vt:lpstr>
      <vt:lpstr>Century Gothic</vt:lpstr>
      <vt:lpstr>Symbol</vt:lpstr>
      <vt:lpstr>Times New Roman</vt:lpstr>
      <vt:lpstr>Wingdings 3</vt:lpstr>
      <vt:lpstr>YS Geo</vt:lpstr>
      <vt:lpstr>Легкий дым</vt:lpstr>
      <vt:lpstr> Итоги летней оздоровительной кампании 2026 года     </vt:lpstr>
      <vt:lpstr>                Комплектование  СОК «Зеленые горки»                               в летний период 2026 года </vt:lpstr>
      <vt:lpstr>Наша сила — в объединении!</vt:lpstr>
      <vt:lpstr>Воспитательная работа</vt:lpstr>
      <vt:lpstr>Достижения педагогического коллектива</vt:lpstr>
      <vt:lpstr> Спортивное направление </vt:lpstr>
      <vt:lpstr>Эффективность оздоровительного эффекта  по итогам ЛОК </vt:lpstr>
      <vt:lpstr>             Профилактика инфекционных заболеваний    В рамках летней оздоровительной кампании 2026 года были зафиксированы случаи инфекционных заболеваний:   Ветряная оспа — 2 случая   Принятые меры профилактики:  Ежедневные медицинские осмотры;  Строгий режим дезинфекции и проветривания;  Изоляция больных от здоровых детей;  Информирование родителей о карантине в отряде.</vt:lpstr>
      <vt:lpstr>Организация питания в СОК «Зелёные горки»: безопасность, качество, сбалансированность</vt:lpstr>
      <vt:lpstr>Как повысить удовлетворённость меню: точечные изменения:</vt:lpstr>
      <vt:lpstr>Спасибо за ваш труд и вдохновение! </vt:lpstr>
      <vt:lpstr>      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User</cp:lastModifiedBy>
  <cp:revision>285</cp:revision>
  <dcterms:created xsi:type="dcterms:W3CDTF">2017-04-18T09:56:16Z</dcterms:created>
  <dcterms:modified xsi:type="dcterms:W3CDTF">2026-08-27T08:48:36Z</dcterms:modified>
</cp:coreProperties>
</file>